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7" autoAdjust="0"/>
  </p:normalViewPr>
  <p:slideViewPr>
    <p:cSldViewPr>
      <p:cViewPr varScale="1">
        <p:scale>
          <a:sx n="69" d="100"/>
          <a:sy n="69" d="100"/>
        </p:scale>
        <p:origin x="-1416" y="-126"/>
      </p:cViewPr>
      <p:guideLst>
        <p:guide orient="horz" pos="2160"/>
        <p:guide pos="2880"/>
      </p:guideLst>
    </p:cSldViewPr>
  </p:slideViewPr>
  <p:outlineViewPr>
    <p:cViewPr>
      <p:scale>
        <a:sx n="33" d="100"/>
        <a:sy n="33" d="100"/>
      </p:scale>
      <p:origin x="48" y="1153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dirty="0"/>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6703A-C226-440B-9E35-21E4818FD258}" type="datetimeFigureOut">
              <a:rPr lang="fi-FI" smtClean="0"/>
              <a:pPr/>
              <a:t>5.8.2011</a:t>
            </a:fld>
            <a:endParaRPr lang="fi-FI" dirty="0"/>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dirty="0"/>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dirty="0"/>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2998C5-C0DA-43DC-93E4-BE60BBD01739}" type="slidenum">
              <a:rPr lang="fi-FI" smtClean="0"/>
              <a:pPr/>
              <a:t>‹#›</a:t>
            </a:fld>
            <a:endParaRPr lang="fi-FI"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3601"/>
            <a:ext cx="7772400" cy="838199"/>
          </a:xfrm>
        </p:spPr>
        <p:txBody>
          <a:bodyPr/>
          <a:lstStyle>
            <a:lvl1pPr algn="ctr">
              <a:defRPr sz="5000" cap="none">
                <a:ln w="6350" cap="flat" cmpd="sng" algn="ctr">
                  <a:noFill/>
                  <a:prstDash val="solid"/>
                  <a:round/>
                  <a:headEnd type="none" w="med" len="med"/>
                  <a:tailEnd type="none" w="med" len="med"/>
                </a:ln>
                <a:solidFill>
                  <a:schemeClr val="tx1"/>
                </a:solidFill>
                <a:effectLst/>
              </a:defRPr>
            </a:lvl1pPr>
          </a:lstStyle>
          <a:p>
            <a:r>
              <a:rPr lang="fi-FI" smtClean="0"/>
              <a:t>Muokkaa perustyyl. napsautt.</a:t>
            </a:r>
            <a:endParaRPr lang="fi-FI" dirty="0"/>
          </a:p>
        </p:txBody>
      </p:sp>
      <p:sp>
        <p:nvSpPr>
          <p:cNvPr id="3" name="Alaotsikko 2"/>
          <p:cNvSpPr>
            <a:spLocks noGrp="1"/>
          </p:cNvSpPr>
          <p:nvPr>
            <p:ph type="subTitle" idx="1"/>
          </p:nvPr>
        </p:nvSpPr>
        <p:spPr>
          <a:xfrm>
            <a:off x="1371600" y="3352800"/>
            <a:ext cx="6400800" cy="3276600"/>
          </a:xfrm>
        </p:spPr>
        <p:txBody>
          <a:bodyPr/>
          <a:lstStyle>
            <a:lvl1pPr marL="0" indent="0" algn="ctr">
              <a:buNone/>
              <a:defRPr b="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smtClean="0"/>
              <a:t>Muokkaa alaotsikon perustyyliä napsautt.</a:t>
            </a:r>
            <a:endParaRPr lang="fi-FI" dirty="0"/>
          </a:p>
        </p:txBody>
      </p:sp>
      <p:sp>
        <p:nvSpPr>
          <p:cNvPr id="4"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a:ln/>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Otsikko, teksti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838200"/>
            <a:ext cx="8229600" cy="1143000"/>
          </a:xfrm>
        </p:spPr>
        <p:txBody>
          <a:bodyPr/>
          <a:lstStyle/>
          <a:p>
            <a:r>
              <a:rPr lang="fi-FI" smtClean="0"/>
              <a:t>Muokkaa perustyyl. napsautt.</a:t>
            </a:r>
            <a:endParaRPr lang="fi-FI" dirty="0"/>
          </a:p>
        </p:txBody>
      </p:sp>
      <p:sp>
        <p:nvSpPr>
          <p:cNvPr id="3" name="Tekstin paikkamerkki 2"/>
          <p:cNvSpPr>
            <a:spLocks noGrp="1"/>
          </p:cNvSpPr>
          <p:nvPr>
            <p:ph type="body" sz="half" idx="1"/>
          </p:nvPr>
        </p:nvSpPr>
        <p:spPr>
          <a:xfrm>
            <a:off x="457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4" name="Sisällön paikkamerkki 3"/>
          <p:cNvSpPr>
            <a:spLocks noGrp="1"/>
          </p:cNvSpPr>
          <p:nvPr>
            <p:ph sz="half" idx="2"/>
          </p:nvPr>
        </p:nvSpPr>
        <p:spPr>
          <a:xfrm>
            <a:off x="4648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dirty="0"/>
          </a:p>
        </p:txBody>
      </p:sp>
      <p:sp>
        <p:nvSpPr>
          <p:cNvPr id="3" name="Sisällön paikkamerkki 2"/>
          <p:cNvSpPr>
            <a:spLocks noGrp="1"/>
          </p:cNvSpPr>
          <p:nvPr>
            <p:ph idx="1"/>
          </p:nvPr>
        </p:nvSpPr>
        <p:spPr/>
        <p:txBody>
          <a:bodyPr/>
          <a:lstStyle>
            <a:lvl4pPr>
              <a:defRPr>
                <a:latin typeface="Calibri" pitchFamily="34" charset="0"/>
              </a:defRPr>
            </a:lvl4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1E2D9E65-AE6C-40B9-BDC0-07FA9F28E65B}" type="slidenum">
              <a:rPr lang="fi-FI" smtClean="0"/>
              <a:pPr/>
              <a:t>‹#›</a:t>
            </a:fld>
            <a:endParaRPr lang="fi-FI"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lstStyle>
            <a:lvl1pPr algn="l">
              <a:defRPr sz="4000" b="1" cap="all"/>
            </a:lvl1pPr>
          </a:lstStyle>
          <a:p>
            <a:r>
              <a:rPr lang="fi-FI" smtClean="0"/>
              <a:t>Muokkaa perustyyl. napsautt.</a:t>
            </a:r>
            <a:endParaRPr lang="fi-FI" dirty="0"/>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5"/>
          <p:cNvSpPr>
            <a:spLocks noGrp="1" noChangeArrowheads="1"/>
          </p:cNvSpPr>
          <p:nvPr>
            <p:ph type="ftr" sz="quarter" idx="10"/>
          </p:nvPr>
        </p:nvSpPr>
        <p:spPr>
          <a:xfrm>
            <a:off x="685800" y="6477000"/>
            <a:ext cx="1676400" cy="476250"/>
          </a:xfrm>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4" name="Sisällön paikkamerkki 3"/>
          <p:cNvSpPr>
            <a:spLocks noGrp="1"/>
          </p:cNvSpPr>
          <p:nvPr>
            <p:ph sz="half" idx="2"/>
          </p:nvPr>
        </p:nvSpPr>
        <p:spPr>
          <a:xfrm>
            <a:off x="457200" y="2865437"/>
            <a:ext cx="4040188" cy="3687763"/>
          </a:xfrm>
        </p:spPr>
        <p:txBody>
          <a:bodyPr/>
          <a:lstStyle>
            <a:lvl1pPr>
              <a:defRPr sz="2400" b="0" i="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5" name="Tekstin paikkamerkki 4"/>
          <p:cNvSpPr>
            <a:spLocks noGrp="1"/>
          </p:cNvSpPr>
          <p:nvPr>
            <p:ph type="body" sz="quarter" idx="3"/>
          </p:nvPr>
        </p:nvSpPr>
        <p:spPr>
          <a:xfrm>
            <a:off x="454025" y="2323570"/>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865437"/>
            <a:ext cx="4041775" cy="3687763"/>
          </a:xfrm>
        </p:spPr>
        <p:txBody>
          <a:bodyPr/>
          <a:lstStyle>
            <a:lvl1pPr>
              <a:defRPr sz="2400" b="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10" name="Tekstin paikkamerkki 4"/>
          <p:cNvSpPr>
            <a:spLocks noGrp="1"/>
          </p:cNvSpPr>
          <p:nvPr>
            <p:ph type="body" sz="quarter" idx="13"/>
          </p:nvPr>
        </p:nvSpPr>
        <p:spPr>
          <a:xfrm>
            <a:off x="4648200" y="2332038"/>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7" name="Rectangle 5"/>
          <p:cNvSpPr>
            <a:spLocks noGrp="1" noChangeArrowheads="1"/>
          </p:cNvSpPr>
          <p:nvPr>
            <p:ph type="ftr" sz="quarter" idx="14"/>
          </p:nvPr>
        </p:nvSpPr>
        <p:spPr>
          <a:ln/>
        </p:spPr>
        <p:txBody>
          <a:bodyPr/>
          <a:lstStyle>
            <a:lvl1pPr>
              <a:defRPr/>
            </a:lvl1pPr>
          </a:lstStyle>
          <a:p>
            <a:r>
              <a:rPr lang="fi-FI" dirty="0" smtClean="0"/>
              <a:t>Kansalainen ja Eurooppa</a:t>
            </a:r>
            <a:endParaRPr lang="fi-FI" dirty="0"/>
          </a:p>
        </p:txBody>
      </p:sp>
      <p:sp>
        <p:nvSpPr>
          <p:cNvPr id="8" name="Rectangle 6"/>
          <p:cNvSpPr>
            <a:spLocks noGrp="1" noChangeArrowheads="1"/>
          </p:cNvSpPr>
          <p:nvPr>
            <p:ph type="sldNum" sz="quarter" idx="15"/>
          </p:nvPr>
        </p:nvSpPr>
        <p:spPr>
          <a:ln/>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pic>
        <p:nvPicPr>
          <p:cNvPr id="3" name="Picture 7"/>
          <p:cNvPicPr>
            <a:picLocks noChangeAspect="1"/>
          </p:cNvPicPr>
          <p:nvPr/>
        </p:nvPicPr>
        <p:blipFill>
          <a:blip r:embed="rId2" cstate="print"/>
          <a:srcRect/>
          <a:stretch>
            <a:fillRect/>
          </a:stretch>
        </p:blipFill>
        <p:spPr bwMode="auto">
          <a:xfrm>
            <a:off x="3981450" y="1898650"/>
            <a:ext cx="1181100" cy="3060700"/>
          </a:xfrm>
          <a:prstGeom prst="rect">
            <a:avLst/>
          </a:prstGeom>
          <a:noFill/>
          <a:ln w="9525">
            <a:noFill/>
            <a:miter lim="800000"/>
            <a:headEnd/>
            <a:tailEnd/>
          </a:ln>
        </p:spPr>
      </p:pic>
      <p:sp>
        <p:nvSpPr>
          <p:cNvPr id="2" name="Otsikko 1"/>
          <p:cNvSpPr>
            <a:spLocks noGrp="1"/>
          </p:cNvSpPr>
          <p:nvPr>
            <p:ph type="title"/>
          </p:nvPr>
        </p:nvSpPr>
        <p:spPr/>
        <p:txBody>
          <a:bodyPr/>
          <a:lstStyle/>
          <a:p>
            <a:r>
              <a:rPr lang="fi-FI" smtClean="0"/>
              <a:t>Muokkaa perustyyl. napsautt.</a:t>
            </a:r>
            <a:endParaRPr lang="fi-FI"/>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3" name="Rectangle 6"/>
          <p:cNvSpPr>
            <a:spLocks noGrp="1" noChangeArrowheads="1"/>
          </p:cNvSpPr>
          <p:nvPr>
            <p:ph type="sldNum" sz="quarter" idx="11"/>
          </p:nvPr>
        </p:nvSpPr>
        <p:spPr>
          <a:ln/>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1219200"/>
            <a:ext cx="3008313" cy="762000"/>
          </a:xfrm>
        </p:spPr>
        <p:txBody>
          <a:bodyPr anchor="b"/>
          <a:lstStyle>
            <a:lvl1pPr algn="l">
              <a:defRPr sz="2000" b="1"/>
            </a:lvl1pPr>
          </a:lstStyle>
          <a:p>
            <a:r>
              <a:rPr lang="fi-FI" smtClean="0"/>
              <a:t>Muokkaa perustyyl. napsautt.</a:t>
            </a:r>
            <a:endParaRPr lang="fi-FI" dirty="0"/>
          </a:p>
        </p:txBody>
      </p:sp>
      <p:sp>
        <p:nvSpPr>
          <p:cNvPr id="3" name="Sisällön paikkamerkki 2"/>
          <p:cNvSpPr>
            <a:spLocks noGrp="1"/>
          </p:cNvSpPr>
          <p:nvPr>
            <p:ph idx="1"/>
          </p:nvPr>
        </p:nvSpPr>
        <p:spPr>
          <a:xfrm>
            <a:off x="3657600" y="1143000"/>
            <a:ext cx="5111750" cy="4906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p:txBody>
      </p:sp>
      <p:sp>
        <p:nvSpPr>
          <p:cNvPr id="4" name="Tekstin paikkamerkki 3"/>
          <p:cNvSpPr>
            <a:spLocks noGrp="1"/>
          </p:cNvSpPr>
          <p:nvPr>
            <p:ph type="body" sz="half" idx="2"/>
          </p:nvPr>
        </p:nvSpPr>
        <p:spPr>
          <a:xfrm>
            <a:off x="457200" y="2209800"/>
            <a:ext cx="3008313" cy="3916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1142999"/>
            <a:ext cx="5486400" cy="38100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dirty="0" smtClean="0"/>
              <a:t>Lisää kuva napsauttamalla kuvaketta</a:t>
            </a:r>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1E2D9E65-AE6C-40B9-BDC0-07FA9F28E65B}" type="slidenum">
              <a:rPr lang="fi-FI" smtClean="0"/>
              <a:pPr/>
              <a:t>‹#›</a:t>
            </a:fld>
            <a:endParaRPr lang="fi-FI" dirty="0"/>
          </a:p>
        </p:txBody>
      </p:sp>
    </p:spTree>
  </p:cSld>
  <p:clrMapOvr>
    <a:masterClrMapping/>
  </p:clrMapOvr>
  <p:transition advTm="5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Kuva 4" descr="kans_ppt_eur_3.pdf"/>
          <p:cNvPicPr>
            <a:picLocks noChangeAspect="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pic>
        <p:nvPicPr>
          <p:cNvPr id="1027" name="Kuva 9"/>
          <p:cNvPicPr>
            <a:picLocks noChangeAspect="1"/>
          </p:cNvPicPr>
          <p:nvPr/>
        </p:nvPicPr>
        <p:blipFill>
          <a:blip r:embed="rId15" cstate="print"/>
          <a:srcRect/>
          <a:stretch>
            <a:fillRect/>
          </a:stretch>
        </p:blipFill>
        <p:spPr bwMode="auto">
          <a:xfrm>
            <a:off x="228600" y="6407150"/>
            <a:ext cx="465138" cy="450850"/>
          </a:xfrm>
          <a:prstGeom prst="rect">
            <a:avLst/>
          </a:prstGeom>
          <a:noFill/>
          <a:ln w="9525">
            <a:noFill/>
            <a:miter lim="800000"/>
            <a:headEnd/>
            <a:tailEnd/>
          </a:ln>
        </p:spPr>
      </p:pic>
      <p:sp>
        <p:nvSpPr>
          <p:cNvPr id="1028" name="Rectangle 2"/>
          <p:cNvSpPr>
            <a:spLocks noGrp="1" noChangeArrowheads="1"/>
          </p:cNvSpPr>
          <p:nvPr>
            <p:ph type="title"/>
          </p:nvPr>
        </p:nvSpPr>
        <p:spPr bwMode="auto">
          <a:xfrm>
            <a:off x="457200" y="9906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perustyyl. napsautt.</a:t>
            </a:r>
          </a:p>
        </p:txBody>
      </p:sp>
      <p:sp>
        <p:nvSpPr>
          <p:cNvPr id="1029" name="Rectangle 3"/>
          <p:cNvSpPr>
            <a:spLocks noGrp="1" noChangeArrowheads="1"/>
          </p:cNvSpPr>
          <p:nvPr>
            <p:ph type="body" idx="1"/>
          </p:nvPr>
        </p:nvSpPr>
        <p:spPr bwMode="auto">
          <a:xfrm>
            <a:off x="457200" y="2332038"/>
            <a:ext cx="8229600" cy="429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p:txBody>
      </p:sp>
      <p:sp>
        <p:nvSpPr>
          <p:cNvPr id="2" name="Rectangle 5"/>
          <p:cNvSpPr>
            <a:spLocks noGrp="1" noChangeArrowheads="1"/>
          </p:cNvSpPr>
          <p:nvPr>
            <p:ph type="ftr" sz="quarter" idx="3"/>
          </p:nvPr>
        </p:nvSpPr>
        <p:spPr bwMode="auto">
          <a:xfrm>
            <a:off x="609600" y="6477000"/>
            <a:ext cx="1676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800000"/>
                </a:solidFill>
                <a:latin typeface="Arial" pitchFamily="34" charset="0"/>
                <a:ea typeface="+mn-ea"/>
                <a:cs typeface="Arial" pitchFamily="34" charset="0"/>
              </a:defRPr>
            </a:lvl1pPr>
          </a:lstStyle>
          <a:p>
            <a:r>
              <a:rPr lang="fi-FI" dirty="0" smtClean="0"/>
              <a:t>Kansalainen ja Eurooppa</a:t>
            </a:r>
            <a:endParaRPr lang="fi-FI" dirty="0"/>
          </a:p>
        </p:txBody>
      </p:sp>
      <p:sp>
        <p:nvSpPr>
          <p:cNvPr id="1030" name="Rectangle 6"/>
          <p:cNvSpPr>
            <a:spLocks noGrp="1" noChangeArrowheads="1"/>
          </p:cNvSpPr>
          <p:nvPr>
            <p:ph type="sldNum" sz="quarter" idx="4"/>
          </p:nvPr>
        </p:nvSpPr>
        <p:spPr bwMode="auto">
          <a:xfrm>
            <a:off x="228600" y="6477000"/>
            <a:ext cx="423863"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800000"/>
                </a:solidFill>
                <a:latin typeface="Arial" charset="0"/>
                <a:cs typeface="Arial" charset="0"/>
              </a:defRPr>
            </a:lvl1pPr>
          </a:lstStyle>
          <a:p>
            <a:fld id="{1E2D9E65-AE6C-40B9-BDC0-07FA9F28E65B}" type="slidenum">
              <a:rPr lang="fi-FI" smtClean="0"/>
              <a:pPr/>
              <a:t>‹#›</a:t>
            </a:fld>
            <a:endParaRPr lang="fi-FI" dirty="0"/>
          </a:p>
        </p:txBody>
      </p:sp>
      <p:pic>
        <p:nvPicPr>
          <p:cNvPr id="1032" name="Picture 7"/>
          <p:cNvPicPr>
            <a:picLocks noChangeAspect="1"/>
          </p:cNvPicPr>
          <p:nvPr/>
        </p:nvPicPr>
        <p:blipFill>
          <a:blip r:embed="rId16" cstate="print"/>
          <a:srcRect/>
          <a:stretch>
            <a:fillRect/>
          </a:stretch>
        </p:blipFill>
        <p:spPr bwMode="auto">
          <a:xfrm rot="-5801678">
            <a:off x="1609725" y="-882650"/>
            <a:ext cx="1181100" cy="3060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advTm="5000"/>
  <p:timing>
    <p:tnLst>
      <p:par>
        <p:cTn id="1" dur="indefinite" restart="never" nodeType="tmRoot"/>
      </p:par>
    </p:tnLst>
  </p:timing>
  <p:hf hdr="0" dt="0"/>
  <p:txStyles>
    <p:titleStyle>
      <a:lvl1pPr algn="l" rtl="0" eaLnBrk="1" fontAlgn="base" hangingPunct="1">
        <a:spcBef>
          <a:spcPct val="0"/>
        </a:spcBef>
        <a:spcAft>
          <a:spcPct val="0"/>
        </a:spcAft>
        <a:defRPr sz="3800" b="1">
          <a:solidFill>
            <a:srgbClr val="800000"/>
          </a:solidFill>
          <a:latin typeface="Arial"/>
          <a:ea typeface="Arial" pitchFamily="-108" charset="0"/>
          <a:cs typeface="Arial"/>
        </a:defRPr>
      </a:lvl1pPr>
      <a:lvl2pPr algn="l" rtl="0" eaLnBrk="1" fontAlgn="base" hangingPunct="1">
        <a:spcBef>
          <a:spcPct val="0"/>
        </a:spcBef>
        <a:spcAft>
          <a:spcPct val="0"/>
        </a:spcAft>
        <a:defRPr sz="3800" b="1">
          <a:solidFill>
            <a:srgbClr val="800000"/>
          </a:solidFill>
          <a:latin typeface="Arial" charset="0"/>
          <a:ea typeface="Arial" pitchFamily="-108" charset="0"/>
          <a:cs typeface="Arial" charset="0"/>
        </a:defRPr>
      </a:lvl2pPr>
      <a:lvl3pPr algn="l" rtl="0" eaLnBrk="1" fontAlgn="base" hangingPunct="1">
        <a:spcBef>
          <a:spcPct val="0"/>
        </a:spcBef>
        <a:spcAft>
          <a:spcPct val="0"/>
        </a:spcAft>
        <a:defRPr sz="3800" b="1">
          <a:solidFill>
            <a:srgbClr val="800000"/>
          </a:solidFill>
          <a:latin typeface="Arial" charset="0"/>
          <a:ea typeface="Arial" pitchFamily="-108" charset="0"/>
          <a:cs typeface="Arial" charset="0"/>
        </a:defRPr>
      </a:lvl3pPr>
      <a:lvl4pPr algn="l" rtl="0" eaLnBrk="1" fontAlgn="base" hangingPunct="1">
        <a:spcBef>
          <a:spcPct val="0"/>
        </a:spcBef>
        <a:spcAft>
          <a:spcPct val="0"/>
        </a:spcAft>
        <a:defRPr sz="3800" b="1">
          <a:solidFill>
            <a:srgbClr val="800000"/>
          </a:solidFill>
          <a:latin typeface="Arial" charset="0"/>
          <a:ea typeface="Arial" pitchFamily="-108" charset="0"/>
          <a:cs typeface="Arial" charset="0"/>
        </a:defRPr>
      </a:lvl4pPr>
      <a:lvl5pPr algn="l" rtl="0" eaLnBrk="1" fontAlgn="base" hangingPunct="1">
        <a:spcBef>
          <a:spcPct val="0"/>
        </a:spcBef>
        <a:spcAft>
          <a:spcPct val="0"/>
        </a:spcAft>
        <a:defRPr sz="3800" b="1">
          <a:solidFill>
            <a:srgbClr val="800000"/>
          </a:solidFill>
          <a:latin typeface="Arial" charset="0"/>
          <a:ea typeface="Arial" pitchFamily="-108" charset="0"/>
          <a:cs typeface="Arial" charset="0"/>
        </a:defRPr>
      </a:lvl5pPr>
      <a:lvl6pPr marL="457200" algn="ctr" rtl="0" eaLnBrk="1" fontAlgn="base" hangingPunct="1">
        <a:spcBef>
          <a:spcPct val="0"/>
        </a:spcBef>
        <a:spcAft>
          <a:spcPct val="0"/>
        </a:spcAft>
        <a:defRPr sz="4400">
          <a:solidFill>
            <a:schemeClr val="tx2"/>
          </a:solidFill>
          <a:latin typeface="Arial" pitchFamily="34" charset="0"/>
          <a:cs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cs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cs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1" fontAlgn="base" hangingPunct="1">
        <a:spcBef>
          <a:spcPct val="20000"/>
        </a:spcBef>
        <a:spcAft>
          <a:spcPct val="0"/>
        </a:spcAft>
        <a:buSzPct val="65000"/>
        <a:buBlip>
          <a:blip r:embed="rId17"/>
        </a:buBlip>
        <a:defRPr sz="2800">
          <a:solidFill>
            <a:schemeClr val="tx1"/>
          </a:solidFill>
          <a:latin typeface="Arial"/>
          <a:ea typeface="Arial" pitchFamily="-108" charset="0"/>
          <a:cs typeface="Arial"/>
        </a:defRPr>
      </a:lvl1pPr>
      <a:lvl2pPr marL="742950" indent="-285750" algn="l" rtl="0" eaLnBrk="1" fontAlgn="base" hangingPunct="1">
        <a:spcBef>
          <a:spcPct val="20000"/>
        </a:spcBef>
        <a:spcAft>
          <a:spcPct val="0"/>
        </a:spcAft>
        <a:buClr>
          <a:srgbClr val="800000"/>
        </a:buClr>
        <a:buFont typeface="Arial" pitchFamily="34" charset="0"/>
        <a:buChar char="•"/>
        <a:defRPr sz="2600">
          <a:solidFill>
            <a:schemeClr val="tx1"/>
          </a:solidFill>
          <a:latin typeface="Arial"/>
          <a:ea typeface="Arial" pitchFamily="-108" charset="0"/>
          <a:cs typeface="Arial"/>
        </a:defRPr>
      </a:lvl2pPr>
      <a:lvl3pPr marL="1143000" indent="-228600" algn="l" rtl="0" eaLnBrk="1" fontAlgn="base" hangingPunct="1">
        <a:spcBef>
          <a:spcPct val="20000"/>
        </a:spcBef>
        <a:spcAft>
          <a:spcPct val="0"/>
        </a:spcAft>
        <a:buFont typeface="Lucida Grande" pitchFamily="18" charset="0"/>
        <a:buChar char="–"/>
        <a:defRPr sz="2000">
          <a:solidFill>
            <a:schemeClr val="tx1"/>
          </a:solidFill>
          <a:latin typeface="Arial"/>
          <a:ea typeface="Arial" pitchFamily="-108" charset="0"/>
          <a:cs typeface="Arial"/>
        </a:defRPr>
      </a:lvl3pPr>
      <a:lvl4pPr marL="16002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4pPr>
      <a:lvl5pPr marL="20574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1052737"/>
            <a:ext cx="7772400" cy="1919064"/>
          </a:xfrm>
        </p:spPr>
        <p:txBody>
          <a:bodyPr/>
          <a:lstStyle/>
          <a:p>
            <a:r>
              <a:rPr lang="fi-FI" dirty="0" smtClean="0">
                <a:latin typeface="Calibri" pitchFamily="34" charset="0"/>
                <a:cs typeface="Calibri" pitchFamily="34" charset="0"/>
              </a:rPr>
              <a:t>IV Alueiden Eurooppa</a:t>
            </a:r>
            <a:br>
              <a:rPr lang="fi-FI" dirty="0" smtClean="0">
                <a:latin typeface="Calibri" pitchFamily="34" charset="0"/>
                <a:cs typeface="Calibri" pitchFamily="34" charset="0"/>
              </a:rPr>
            </a:br>
            <a:r>
              <a:rPr lang="fi-FI" dirty="0" smtClean="0">
                <a:latin typeface="Calibri" pitchFamily="34" charset="0"/>
                <a:cs typeface="Calibri" pitchFamily="34" charset="0"/>
              </a:rPr>
              <a:t>Oppikirjan tehtävien vastaukset</a:t>
            </a:r>
            <a:endParaRPr lang="fi-FI" dirty="0">
              <a:latin typeface="Calibri" pitchFamily="34" charset="0"/>
              <a:cs typeface="Calibri" pitchFamily="34" charset="0"/>
            </a:endParaRPr>
          </a:p>
        </p:txBody>
      </p:sp>
      <p:sp>
        <p:nvSpPr>
          <p:cNvPr id="3" name="Alaotsikko 2"/>
          <p:cNvSpPr>
            <a:spLocks noGrp="1"/>
          </p:cNvSpPr>
          <p:nvPr>
            <p:ph type="subTitle" idx="1"/>
          </p:nvPr>
        </p:nvSpPr>
        <p:spPr>
          <a:xfrm>
            <a:off x="1371600" y="4077072"/>
            <a:ext cx="6400800" cy="2552328"/>
          </a:xfrm>
        </p:spPr>
        <p:txBody>
          <a:bodyPr/>
          <a:lstStyle/>
          <a:p>
            <a:r>
              <a:rPr lang="fi-FI" sz="2400" dirty="0" smtClean="0">
                <a:latin typeface="Calibri" pitchFamily="34" charset="0"/>
                <a:cs typeface="Calibri" pitchFamily="34" charset="0"/>
              </a:rPr>
              <a:t>9. </a:t>
            </a:r>
            <a:r>
              <a:rPr lang="fi-FI" sz="2400" dirty="0" smtClean="0">
                <a:latin typeface="Calibri" pitchFamily="34" charset="0"/>
                <a:cs typeface="Calibri" pitchFamily="34" charset="0"/>
              </a:rPr>
              <a:t>Alueelliset erot</a:t>
            </a:r>
          </a:p>
          <a:p>
            <a:r>
              <a:rPr lang="fi-FI" sz="2400" dirty="0" smtClean="0">
                <a:latin typeface="Calibri" pitchFamily="34" charset="0"/>
                <a:cs typeface="Calibri" pitchFamily="34" charset="0"/>
              </a:rPr>
              <a:t>10. </a:t>
            </a:r>
            <a:r>
              <a:rPr lang="fi-FI" sz="2400" dirty="0" smtClean="0">
                <a:latin typeface="Calibri" pitchFamily="34" charset="0"/>
                <a:cs typeface="Calibri" pitchFamily="34" charset="0"/>
              </a:rPr>
              <a:t>EU:n alue- ja rakennepolitiikka</a:t>
            </a:r>
          </a:p>
          <a:p>
            <a:r>
              <a:rPr lang="fi-FI" sz="2400" dirty="0" smtClean="0">
                <a:latin typeface="Calibri" pitchFamily="34" charset="0"/>
                <a:cs typeface="Calibri" pitchFamily="34" charset="0"/>
              </a:rPr>
              <a:t>Kertaus</a:t>
            </a:r>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1</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spTree>
  </p:cSld>
  <p:clrMapOvr>
    <a:masterClrMapping/>
  </p:clrMapOvr>
  <p:transition advTm="5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899592" y="1628800"/>
            <a:ext cx="7848872" cy="5000600"/>
          </a:xfrm>
        </p:spPr>
        <p:txBody>
          <a:bodyPr/>
          <a:lstStyle/>
          <a:p>
            <a:pPr lvl="0">
              <a:buNone/>
            </a:pPr>
            <a:r>
              <a:rPr lang="fi-FI" sz="2400" b="1" dirty="0" smtClean="0">
                <a:latin typeface="Calibri" pitchFamily="34" charset="0"/>
                <a:cs typeface="Calibri" pitchFamily="34" charset="0"/>
              </a:rPr>
              <a:t>5. Mihin tarkoituksiin perustettuja rakennetukirahastoja unionilla on? Käytä Euroopan unionin portaalia tiedonlähteenä.</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Opiskelijan oma vastaus.</a:t>
            </a:r>
          </a:p>
          <a:p>
            <a:pPr>
              <a:buNone/>
            </a:pPr>
            <a:endParaRPr lang="fi-FI" sz="2400" dirty="0" smtClean="0">
              <a:latin typeface="Calibri" pitchFamily="34" charset="0"/>
              <a:cs typeface="Calibri" pitchFamily="34" charset="0"/>
            </a:endParaRPr>
          </a:p>
          <a:p>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10</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395536" y="692696"/>
            <a:ext cx="7834064" cy="5936704"/>
          </a:xfrm>
        </p:spPr>
        <p:txBody>
          <a:bodyPr/>
          <a:lstStyle/>
          <a:p>
            <a:pPr>
              <a:buNone/>
            </a:pPr>
            <a:endParaRPr lang="fi-FI" dirty="0" smtClean="0">
              <a:latin typeface="Calibri" pitchFamily="34" charset="0"/>
              <a:cs typeface="Calibri" pitchFamily="34" charset="0"/>
            </a:endParaRPr>
          </a:p>
          <a:p>
            <a:pPr>
              <a:buNone/>
            </a:pPr>
            <a:r>
              <a:rPr lang="fi-FI" dirty="0" smtClean="0">
                <a:latin typeface="Calibri" pitchFamily="34" charset="0"/>
                <a:cs typeface="Calibri" pitchFamily="34" charset="0"/>
              </a:rPr>
              <a:t>     </a:t>
            </a:r>
            <a:r>
              <a:rPr lang="fi-FI" b="1" dirty="0" smtClean="0">
                <a:latin typeface="Calibri" pitchFamily="34" charset="0"/>
                <a:cs typeface="Calibri" pitchFamily="34" charset="0"/>
              </a:rPr>
              <a:t>Kertaus s. 118</a:t>
            </a:r>
            <a:endParaRPr lang="fi-FI" dirty="0" smtClean="0">
              <a:latin typeface="Calibri" pitchFamily="34" charset="0"/>
              <a:cs typeface="Calibri" pitchFamily="34" charset="0"/>
            </a:endParaRPr>
          </a:p>
          <a:p>
            <a:pPr lvl="0">
              <a:buNone/>
            </a:pPr>
            <a:r>
              <a:rPr lang="fi-FI" sz="2400" b="1" dirty="0" smtClean="0">
                <a:latin typeface="Calibri" pitchFamily="34" charset="0"/>
                <a:cs typeface="Calibri" pitchFamily="34" charset="0"/>
              </a:rPr>
              <a:t>1. Ota tarkastelun kohteeksi jokin etninen vähemmistö, jonka oloja kuvaat. Vertailkaa havaintoja keskenänne. Millaisia ongelmia vähemmistöllä on ja miten hyvin vähemmistö tulee unionissa kuulluksi?</a:t>
            </a:r>
          </a:p>
          <a:p>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Opiskelijan oma vastaus. Etnisen vähemmistön olojen arvioimiseksi voi koota esimerkiksi seuraavia tietoja: vähemmistön määrä, kielen asema jäsenmaassa, poliittiset oikeudet, vähemmistön edustus unionissa, taloudellinen ja sosiaalinen asema, vähemmistön oma kulttuuri.</a:t>
            </a:r>
          </a:p>
          <a:p>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11</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323528" y="1484784"/>
            <a:ext cx="8640960" cy="5144616"/>
          </a:xfrm>
        </p:spPr>
        <p:txBody>
          <a:bodyPr/>
          <a:lstStyle/>
          <a:p>
            <a:pPr lvl="0">
              <a:buNone/>
            </a:pPr>
            <a:r>
              <a:rPr lang="fi-FI" b="1" dirty="0" smtClean="0">
                <a:latin typeface="Calibri" pitchFamily="34" charset="0"/>
                <a:cs typeface="Calibri" pitchFamily="34" charset="0"/>
              </a:rPr>
              <a:t>2. Etsi unionin alueella toimivia separatistisia liikkeitä. Selosta niiden taustoja ja tavoitteita.</a:t>
            </a:r>
          </a:p>
          <a:p>
            <a:endParaRPr lang="fi-FI" dirty="0" smtClean="0">
              <a:latin typeface="Calibri" pitchFamily="34" charset="0"/>
              <a:cs typeface="Calibri" pitchFamily="34" charset="0"/>
            </a:endParaRPr>
          </a:p>
          <a:p>
            <a:pPr>
              <a:buNone/>
            </a:pPr>
            <a:r>
              <a:rPr lang="fi-FI" dirty="0" smtClean="0">
                <a:latin typeface="Calibri" pitchFamily="34" charset="0"/>
                <a:cs typeface="Calibri" pitchFamily="34" charset="0"/>
              </a:rPr>
              <a:t> Opiskelijan oma vastus. Tukea tietojen hankintaan saa internetistä. Esimerkkejä: baskit, katalonialaiset, Pohjois-Irlannin katoliset.</a:t>
            </a:r>
          </a:p>
          <a:p>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12</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83568" y="1196752"/>
            <a:ext cx="7546032" cy="5432648"/>
          </a:xfrm>
        </p:spPr>
        <p:txBody>
          <a:bodyPr/>
          <a:lstStyle/>
          <a:p>
            <a:pPr lvl="0">
              <a:buNone/>
            </a:pPr>
            <a:r>
              <a:rPr lang="fi-FI" sz="2000" b="1" dirty="0" smtClean="0">
                <a:latin typeface="Calibri" pitchFamily="34" charset="0"/>
                <a:cs typeface="Calibri" pitchFamily="34" charset="0"/>
              </a:rPr>
              <a:t>3. Mitkä ovat mielestäsi unionin myönteisimmät ja kielteisimmät vaikutukset</a:t>
            </a:r>
          </a:p>
          <a:p>
            <a:pPr>
              <a:buNone/>
            </a:pPr>
            <a:r>
              <a:rPr lang="fi-FI" sz="2000" b="1" dirty="0" smtClean="0">
                <a:latin typeface="Calibri" pitchFamily="34" charset="0"/>
                <a:cs typeface="Calibri" pitchFamily="34" charset="0"/>
              </a:rPr>
              <a:t>a) suomalaisten kannalta?</a:t>
            </a:r>
          </a:p>
          <a:p>
            <a:pPr>
              <a:buNone/>
            </a:pPr>
            <a:r>
              <a:rPr lang="fi-FI" sz="2000" b="1" dirty="0" smtClean="0">
                <a:latin typeface="Calibri" pitchFamily="34" charset="0"/>
                <a:cs typeface="Calibri" pitchFamily="34" charset="0"/>
              </a:rPr>
              <a:t>b) saksalaisten tai ranskalaisten kannalta?</a:t>
            </a:r>
          </a:p>
          <a:p>
            <a:endParaRPr lang="fi-FI" sz="2000" dirty="0" smtClean="0">
              <a:latin typeface="Calibri" pitchFamily="34" charset="0"/>
              <a:cs typeface="Calibri" pitchFamily="34" charset="0"/>
            </a:endParaRPr>
          </a:p>
          <a:p>
            <a:pPr>
              <a:buNone/>
            </a:pPr>
            <a:r>
              <a:rPr lang="fi-FI" sz="2000" dirty="0" smtClean="0">
                <a:latin typeface="Calibri" pitchFamily="34" charset="0"/>
                <a:cs typeface="Calibri" pitchFamily="34" charset="0"/>
              </a:rPr>
              <a:t>Opiskelijan oma vastaus. Esimerkkejä suomalaisten kannalta: Myönteistä on pääseminen mukaan Euroopan yhteistoimintaan, kielteistä Suomen maaseutuelinkeinojen vaikeudet ja syrjäseutujen tyhjeneminen. Esimerkkejä saksalaisten ja ranskalaisten kannalta: Myönteistä on pääseminen Euroopan johtoasemaan unionin ytimessä, kielteistä maahanmuuton seurauksena vähemmistöjen nopea kasvu.</a:t>
            </a:r>
          </a:p>
          <a:p>
            <a:pPr>
              <a:buNone/>
            </a:pPr>
            <a:endParaRPr lang="fi-FI" sz="2000" dirty="0" smtClean="0">
              <a:latin typeface="Calibri" pitchFamily="34" charset="0"/>
              <a:cs typeface="Calibri" pitchFamily="34" charset="0"/>
            </a:endParaRP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13</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251520" y="1484784"/>
            <a:ext cx="8496944" cy="4824536"/>
          </a:xfrm>
        </p:spPr>
        <p:txBody>
          <a:bodyPr/>
          <a:lstStyle/>
          <a:p>
            <a:pPr lvl="0">
              <a:buNone/>
            </a:pPr>
            <a:r>
              <a:rPr lang="fi-FI" b="1" dirty="0" smtClean="0">
                <a:latin typeface="Calibri" pitchFamily="34" charset="0"/>
                <a:cs typeface="Calibri" pitchFamily="34" charset="0"/>
              </a:rPr>
              <a:t>4. Perehdy uutiseen RegioStars 2010-kilpailusta. Millaisia unionin, yksittäisen jäsenmaan ja alueiden etuja ja pyrkimyksiä se palvelee?</a:t>
            </a:r>
          </a:p>
          <a:p>
            <a:pPr>
              <a:buNone/>
            </a:pPr>
            <a:endParaRPr lang="fi-FI" dirty="0" smtClean="0">
              <a:latin typeface="Calibri" pitchFamily="34" charset="0"/>
              <a:cs typeface="Calibri" pitchFamily="34" charset="0"/>
            </a:endParaRPr>
          </a:p>
          <a:p>
            <a:pPr>
              <a:buNone/>
            </a:pPr>
            <a:r>
              <a:rPr lang="fi-FI" dirty="0" smtClean="0">
                <a:latin typeface="Calibri" pitchFamily="34" charset="0"/>
                <a:cs typeface="Calibri" pitchFamily="34" charset="0"/>
              </a:rPr>
              <a:t>   Unioni saa näkyvyyttä kansalaisten keskuudessa, jäsenmaassa voidaan rohkaista kansalaisia syrjäseutujen kehittämiseen, alueet ja uudet ideat saavat huomiota osakseen.</a:t>
            </a:r>
          </a:p>
          <a:p>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14</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323528" y="1268760"/>
            <a:ext cx="8352928" cy="5360640"/>
          </a:xfrm>
        </p:spPr>
        <p:txBody>
          <a:bodyPr/>
          <a:lstStyle/>
          <a:p>
            <a:pPr lvl="0">
              <a:buNone/>
            </a:pPr>
            <a:r>
              <a:rPr lang="fi-FI" sz="2000" b="1" dirty="0" smtClean="0">
                <a:latin typeface="Calibri" pitchFamily="34" charset="0"/>
                <a:cs typeface="Calibri" pitchFamily="34" charset="0"/>
              </a:rPr>
              <a:t>5. EU:n maataloustuet ovat herättäneet Suomessa laajaa keskustelua ja väkeviä tunteita. Mikä tekee niistä suomalaisille tärkeitä? </a:t>
            </a:r>
          </a:p>
          <a:p>
            <a:endParaRPr lang="fi-FI" sz="2000" dirty="0" smtClean="0">
              <a:latin typeface="Calibri" pitchFamily="34" charset="0"/>
              <a:cs typeface="Calibri" pitchFamily="34" charset="0"/>
            </a:endParaRPr>
          </a:p>
          <a:p>
            <a:pPr>
              <a:buNone/>
            </a:pPr>
            <a:r>
              <a:rPr lang="fi-FI" sz="2000" dirty="0" smtClean="0">
                <a:latin typeface="Calibri" pitchFamily="34" charset="0"/>
                <a:cs typeface="Calibri" pitchFamily="34" charset="0"/>
              </a:rPr>
              <a:t>     Suomen maatalouden tuotanto-olojen vaikeus, suomalaisten huoli oman maataloutensa kilpailukyvystä ja maatalouden merkitys suomalaisten oman identiteetin kannalta. Suomi on vielä 1900-luvun alkupuolella ollut maatalousmaa ja sen muuttuminen teollistuneeksi palveluyhteiskunnaksi on tapahtunut vasta toisen maailmansodan jälkeen. Suomi on väkiluvultaan pieni maa. Siksi pelätään helposti, että maataloustuotannon vaikeudet merkitsevät yleisemminkin riippuvuutta suuremmista unionimaista ja kansallisen identiteetin häviämistä.</a:t>
            </a:r>
          </a:p>
          <a:p>
            <a:endParaRPr lang="fi-FI" sz="20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15</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395536" y="1196752"/>
            <a:ext cx="8352928" cy="5432648"/>
          </a:xfrm>
        </p:spPr>
        <p:txBody>
          <a:bodyPr/>
          <a:lstStyle/>
          <a:p>
            <a:pPr lvl="0">
              <a:buNone/>
            </a:pPr>
            <a:r>
              <a:rPr lang="fi-FI" b="1" dirty="0" smtClean="0">
                <a:latin typeface="Calibri" pitchFamily="34" charset="0"/>
                <a:cs typeface="Calibri" pitchFamily="34" charset="0"/>
              </a:rPr>
              <a:t>6. Miten arvioit EU:n alue- ja rakennepolitiikan muuttuvan unionin laajentuessa?</a:t>
            </a:r>
          </a:p>
          <a:p>
            <a:endParaRPr lang="fi-FI" dirty="0" smtClean="0">
              <a:latin typeface="Calibri" pitchFamily="34" charset="0"/>
              <a:cs typeface="Calibri" pitchFamily="34" charset="0"/>
            </a:endParaRPr>
          </a:p>
          <a:p>
            <a:pPr>
              <a:buNone/>
            </a:pPr>
            <a:r>
              <a:rPr lang="fi-FI" dirty="0" smtClean="0">
                <a:latin typeface="Calibri" pitchFamily="34" charset="0"/>
                <a:cs typeface="Calibri" pitchFamily="34" charset="0"/>
              </a:rPr>
              <a:t>  Opiskelijan oma vastaus. </a:t>
            </a:r>
          </a:p>
          <a:p>
            <a:pPr>
              <a:buNone/>
            </a:pPr>
            <a:r>
              <a:rPr lang="fi-FI" dirty="0" smtClean="0">
                <a:latin typeface="Calibri" pitchFamily="34" charset="0"/>
                <a:cs typeface="Calibri" pitchFamily="34" charset="0"/>
              </a:rPr>
              <a:t>   Esimerkkejä: Köyhien unionimaiden saaman tuen määrä kasvaa, jolloin Suomi muuttuu yhä enemmän nettomaksajaksi. Alue- ja rakennepolitiikkaa voidaan toteuttaa entistä enemmän suurien jäsenmaiden ehdoilla. Alue- ja rakennepolitiikka voi kuitenkin luoda unioniin kaivattua yhtenäisyyttä.</a:t>
            </a:r>
          </a:p>
          <a:p>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16</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11560" y="1600200"/>
            <a:ext cx="7618040" cy="4525963"/>
          </a:xfrm>
        </p:spPr>
        <p:txBody>
          <a:bodyPr>
            <a:normAutofit/>
          </a:bodyPr>
          <a:lstStyle/>
          <a:p>
            <a:pPr>
              <a:buNone/>
            </a:pPr>
            <a:r>
              <a:rPr lang="fi-FI" sz="2400" b="1" dirty="0">
                <a:latin typeface="Calibri" pitchFamily="34" charset="0"/>
                <a:cs typeface="Calibri" pitchFamily="34" charset="0"/>
              </a:rPr>
              <a:t>IV Alueiden Eurooppa</a:t>
            </a:r>
            <a:endParaRPr lang="fi-FI" sz="2400" dirty="0">
              <a:latin typeface="Calibri" pitchFamily="34" charset="0"/>
              <a:cs typeface="Calibri" pitchFamily="34" charset="0"/>
            </a:endParaRPr>
          </a:p>
          <a:p>
            <a:pPr lvl="0">
              <a:buNone/>
            </a:pPr>
            <a:r>
              <a:rPr lang="fi-FI" sz="2400" b="1" dirty="0" smtClean="0">
                <a:latin typeface="Calibri" pitchFamily="34" charset="0"/>
                <a:cs typeface="Calibri" pitchFamily="34" charset="0"/>
              </a:rPr>
              <a:t>Alueelliset </a:t>
            </a:r>
            <a:r>
              <a:rPr lang="fi-FI" sz="2400" b="1" dirty="0">
                <a:latin typeface="Calibri" pitchFamily="34" charset="0"/>
                <a:cs typeface="Calibri" pitchFamily="34" charset="0"/>
              </a:rPr>
              <a:t>erot</a:t>
            </a:r>
            <a:endParaRPr lang="fi-FI" sz="2400" dirty="0">
              <a:latin typeface="Calibri" pitchFamily="34" charset="0"/>
              <a:cs typeface="Calibri" pitchFamily="34" charset="0"/>
            </a:endParaRPr>
          </a:p>
          <a:p>
            <a:pPr>
              <a:buNone/>
            </a:pPr>
            <a:r>
              <a:rPr lang="fi-FI" sz="2400" b="1" dirty="0" smtClean="0">
                <a:latin typeface="Calibri" pitchFamily="34" charset="0"/>
                <a:cs typeface="Calibri" pitchFamily="34" charset="0"/>
              </a:rPr>
              <a:t>Tehtäviä s. 107</a:t>
            </a:r>
            <a:endParaRPr lang="fi-FI" sz="2400" dirty="0">
              <a:latin typeface="Calibri" pitchFamily="34" charset="0"/>
              <a:cs typeface="Calibri" pitchFamily="34" charset="0"/>
            </a:endParaRPr>
          </a:p>
          <a:p>
            <a:pPr>
              <a:buNone/>
            </a:pPr>
            <a:r>
              <a:rPr lang="fi-FI" sz="2400" dirty="0">
                <a:latin typeface="Calibri" pitchFamily="34" charset="0"/>
                <a:cs typeface="Calibri" pitchFamily="34" charset="0"/>
              </a:rPr>
              <a:t> </a:t>
            </a:r>
          </a:p>
          <a:p>
            <a:pPr lvl="0">
              <a:buNone/>
            </a:pPr>
            <a:r>
              <a:rPr lang="fi-FI" sz="2400" b="1" dirty="0" smtClean="0">
                <a:latin typeface="Calibri" pitchFamily="34" charset="0"/>
                <a:cs typeface="Calibri" pitchFamily="34" charset="0"/>
              </a:rPr>
              <a:t>1. Etsi </a:t>
            </a:r>
            <a:r>
              <a:rPr lang="fi-FI" sz="2400" b="1" dirty="0">
                <a:latin typeface="Calibri" pitchFamily="34" charset="0"/>
                <a:cs typeface="Calibri" pitchFamily="34" charset="0"/>
              </a:rPr>
              <a:t>kirjan kartasta Euroopan rikkaimmat ja köyhimmät alueet.</a:t>
            </a:r>
          </a:p>
          <a:p>
            <a:pPr>
              <a:buNone/>
            </a:pPr>
            <a:r>
              <a:rPr lang="fi-FI" sz="2400" dirty="0">
                <a:latin typeface="Calibri" pitchFamily="34" charset="0"/>
                <a:cs typeface="Calibri" pitchFamily="34" charset="0"/>
              </a:rPr>
              <a:t> </a:t>
            </a:r>
          </a:p>
          <a:p>
            <a:pPr>
              <a:buNone/>
            </a:pPr>
            <a:r>
              <a:rPr lang="fi-FI" sz="2400" dirty="0">
                <a:latin typeface="Calibri" pitchFamily="34" charset="0"/>
                <a:cs typeface="Calibri" pitchFamily="34" charset="0"/>
              </a:rPr>
              <a:t>    </a:t>
            </a:r>
            <a:r>
              <a:rPr lang="fi-FI" sz="2400" dirty="0" smtClean="0">
                <a:latin typeface="Calibri" pitchFamily="34" charset="0"/>
                <a:cs typeface="Calibri" pitchFamily="34" charset="0"/>
              </a:rPr>
              <a:t>Opiskelijan </a:t>
            </a:r>
            <a:r>
              <a:rPr lang="fi-FI" sz="2400" dirty="0">
                <a:latin typeface="Calibri" pitchFamily="34" charset="0"/>
                <a:cs typeface="Calibri" pitchFamily="34" charset="0"/>
              </a:rPr>
              <a:t>oma vastaus, johon löytyy tukea oppikirjasta s. 108.</a:t>
            </a:r>
          </a:p>
          <a:p>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2</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467544" y="2332038"/>
            <a:ext cx="7762056" cy="4297362"/>
          </a:xfrm>
        </p:spPr>
        <p:txBody>
          <a:bodyPr/>
          <a:lstStyle/>
          <a:p>
            <a:pPr lvl="0">
              <a:buNone/>
            </a:pPr>
            <a:r>
              <a:rPr lang="fi-FI" sz="2400" b="1" dirty="0" smtClean="0">
                <a:latin typeface="Calibri" pitchFamily="34" charset="0"/>
                <a:cs typeface="Calibri" pitchFamily="34" charset="0"/>
              </a:rPr>
              <a:t>2. Valitse </a:t>
            </a:r>
            <a:r>
              <a:rPr lang="fi-FI" sz="2400" b="1" dirty="0">
                <a:latin typeface="Calibri" pitchFamily="34" charset="0"/>
                <a:cs typeface="Calibri" pitchFamily="34" charset="0"/>
              </a:rPr>
              <a:t>jokin yksittäinen alue, jonka oloista teet selkoa.</a:t>
            </a:r>
          </a:p>
          <a:p>
            <a:pPr>
              <a:buNone/>
            </a:pPr>
            <a:r>
              <a:rPr lang="fi-FI" sz="2400" dirty="0">
                <a:latin typeface="Calibri" pitchFamily="34" charset="0"/>
                <a:cs typeface="Calibri" pitchFamily="34" charset="0"/>
              </a:rPr>
              <a:t> </a:t>
            </a:r>
          </a:p>
          <a:p>
            <a:pPr>
              <a:buNone/>
            </a:pPr>
            <a:r>
              <a:rPr lang="fi-FI" sz="2400" dirty="0">
                <a:latin typeface="Calibri" pitchFamily="34" charset="0"/>
                <a:cs typeface="Calibri" pitchFamily="34" charset="0"/>
              </a:rPr>
              <a:t>  </a:t>
            </a:r>
            <a:r>
              <a:rPr lang="fi-FI" sz="2400" dirty="0" smtClean="0">
                <a:latin typeface="Calibri" pitchFamily="34" charset="0"/>
                <a:cs typeface="Calibri" pitchFamily="34" charset="0"/>
              </a:rPr>
              <a:t>  Opiskelijan </a:t>
            </a:r>
            <a:r>
              <a:rPr lang="fi-FI" sz="2400" dirty="0">
                <a:latin typeface="Calibri" pitchFamily="34" charset="0"/>
                <a:cs typeface="Calibri" pitchFamily="34" charset="0"/>
              </a:rPr>
              <a:t>oma vastaus. Kun alueelle on annettu </a:t>
            </a:r>
            <a:r>
              <a:rPr lang="fi-FI" sz="2400" dirty="0" smtClean="0">
                <a:latin typeface="Calibri" pitchFamily="34" charset="0"/>
                <a:cs typeface="Calibri" pitchFamily="34" charset="0"/>
              </a:rPr>
              <a:t>nimi, kuten </a:t>
            </a:r>
            <a:r>
              <a:rPr lang="fi-FI" sz="2400" dirty="0">
                <a:latin typeface="Calibri" pitchFamily="34" charset="0"/>
                <a:cs typeface="Calibri" pitchFamily="34" charset="0"/>
              </a:rPr>
              <a:t>Sardinia, tietojen etsimiseen </a:t>
            </a:r>
            <a:r>
              <a:rPr lang="fi-FI" sz="2400" dirty="0" smtClean="0">
                <a:latin typeface="Calibri" pitchFamily="34" charset="0"/>
                <a:cs typeface="Calibri" pitchFamily="34" charset="0"/>
              </a:rPr>
              <a:t>voi </a:t>
            </a:r>
            <a:r>
              <a:rPr lang="fi-FI" sz="2400" dirty="0">
                <a:latin typeface="Calibri" pitchFamily="34" charset="0"/>
                <a:cs typeface="Calibri" pitchFamily="34" charset="0"/>
              </a:rPr>
              <a:t>käyttää </a:t>
            </a:r>
            <a:r>
              <a:rPr lang="fi-FI" sz="2400" dirty="0" smtClean="0">
                <a:latin typeface="Calibri" pitchFamily="34" charset="0"/>
                <a:cs typeface="Calibri" pitchFamily="34" charset="0"/>
              </a:rPr>
              <a:t>internettiä</a:t>
            </a:r>
            <a:r>
              <a:rPr lang="fi-FI" sz="2400" dirty="0">
                <a:latin typeface="Calibri" pitchFamily="34" charset="0"/>
                <a:cs typeface="Calibri" pitchFamily="34" charset="0"/>
              </a:rPr>
              <a:t>.</a:t>
            </a:r>
          </a:p>
          <a:p>
            <a:pPr>
              <a:buNone/>
            </a:pPr>
            <a:r>
              <a:rPr lang="fi-FI" sz="2400" dirty="0">
                <a:latin typeface="Calibri" pitchFamily="34" charset="0"/>
                <a:cs typeface="Calibri" pitchFamily="34" charset="0"/>
              </a:rPr>
              <a:t> </a:t>
            </a:r>
          </a:p>
          <a:p>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3</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467544" y="1484784"/>
            <a:ext cx="7762056" cy="5144616"/>
          </a:xfrm>
        </p:spPr>
        <p:txBody>
          <a:bodyPr>
            <a:normAutofit/>
          </a:bodyPr>
          <a:lstStyle/>
          <a:p>
            <a:pPr lvl="0">
              <a:buNone/>
            </a:pPr>
            <a:r>
              <a:rPr lang="fi-FI" sz="2400" b="1" dirty="0" smtClean="0">
                <a:latin typeface="Calibri" pitchFamily="34" charset="0"/>
                <a:cs typeface="Calibri" pitchFamily="34" charset="0"/>
              </a:rPr>
              <a:t>3. Valitse </a:t>
            </a:r>
            <a:r>
              <a:rPr lang="fi-FI" sz="2400" b="1" dirty="0">
                <a:latin typeface="Calibri" pitchFamily="34" charset="0"/>
                <a:cs typeface="Calibri" pitchFamily="34" charset="0"/>
              </a:rPr>
              <a:t>Euroopasta jokin etninen vähemmistö, jonka esittelet.</a:t>
            </a:r>
          </a:p>
          <a:p>
            <a:pPr>
              <a:buNone/>
            </a:pPr>
            <a:r>
              <a:rPr lang="fi-FI" sz="2400" dirty="0">
                <a:latin typeface="Calibri" pitchFamily="34" charset="0"/>
                <a:cs typeface="Calibri" pitchFamily="34" charset="0"/>
              </a:rPr>
              <a:t> </a:t>
            </a:r>
          </a:p>
          <a:p>
            <a:pPr>
              <a:buNone/>
            </a:pPr>
            <a:r>
              <a:rPr lang="fi-FI" sz="2400" dirty="0" smtClean="0">
                <a:latin typeface="Calibri" pitchFamily="34" charset="0"/>
                <a:cs typeface="Calibri" pitchFamily="34" charset="0"/>
              </a:rPr>
              <a:t>   Opiskelijan </a:t>
            </a:r>
            <a:r>
              <a:rPr lang="fi-FI" sz="2400" dirty="0">
                <a:latin typeface="Calibri" pitchFamily="34" charset="0"/>
                <a:cs typeface="Calibri" pitchFamily="34" charset="0"/>
              </a:rPr>
              <a:t>oma vastaus, johon saa tukea oppikirjasta s. 102-106. Vähemmistöiksi sopivat esimerkiksi Espanjan baskit, jonkin unionimaan romanit, Romanian unkarilaiset, Saksan turkkilaiset, Ruotsin suomalaiset tai Suomen ruotsalaiset.</a:t>
            </a:r>
          </a:p>
          <a:p>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4</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83568" y="1124744"/>
            <a:ext cx="7546032" cy="5504656"/>
          </a:xfrm>
        </p:spPr>
        <p:txBody>
          <a:bodyPr>
            <a:noAutofit/>
          </a:bodyPr>
          <a:lstStyle/>
          <a:p>
            <a:pPr lvl="0">
              <a:buNone/>
            </a:pPr>
            <a:r>
              <a:rPr lang="fi-FI" sz="2400" b="1" dirty="0" smtClean="0">
                <a:latin typeface="Calibri" pitchFamily="34" charset="0"/>
                <a:cs typeface="Calibri" pitchFamily="34" charset="0"/>
              </a:rPr>
              <a:t>4. Miten </a:t>
            </a:r>
            <a:r>
              <a:rPr lang="fi-FI" sz="2400" b="1" dirty="0">
                <a:latin typeface="Calibri" pitchFamily="34" charset="0"/>
                <a:cs typeface="Calibri" pitchFamily="34" charset="0"/>
              </a:rPr>
              <a:t>unioni on pyrkinyt takaamaan erilaisille alueille mahdollisuuden tulla kuulluksi unionissa?</a:t>
            </a:r>
          </a:p>
          <a:p>
            <a:pPr>
              <a:buNone/>
            </a:pPr>
            <a:r>
              <a:rPr lang="fi-FI" sz="2000" dirty="0">
                <a:latin typeface="Calibri" pitchFamily="34" charset="0"/>
                <a:cs typeface="Calibri" pitchFamily="34" charset="0"/>
              </a:rPr>
              <a:t> </a:t>
            </a:r>
          </a:p>
          <a:p>
            <a:pPr>
              <a:buNone/>
            </a:pPr>
            <a:r>
              <a:rPr lang="fi-FI" sz="2000" dirty="0" smtClean="0">
                <a:latin typeface="Calibri" pitchFamily="34" charset="0"/>
                <a:cs typeface="Calibri" pitchFamily="34" charset="0"/>
              </a:rPr>
              <a:t>     EU:n </a:t>
            </a:r>
            <a:r>
              <a:rPr lang="fi-FI" sz="2000" dirty="0">
                <a:latin typeface="Calibri" pitchFamily="34" charset="0"/>
                <a:cs typeface="Calibri" pitchFamily="34" charset="0"/>
              </a:rPr>
              <a:t>kansalaiset voivat käyttää omaa kunkin </a:t>
            </a:r>
            <a:r>
              <a:rPr lang="fi-FI" sz="2000" dirty="0" smtClean="0">
                <a:latin typeface="Calibri" pitchFamily="34" charset="0"/>
                <a:cs typeface="Calibri" pitchFamily="34" charset="0"/>
              </a:rPr>
              <a:t>maan virallista </a:t>
            </a:r>
            <a:r>
              <a:rPr lang="fi-FI" sz="2000" dirty="0">
                <a:latin typeface="Calibri" pitchFamily="34" charset="0"/>
                <a:cs typeface="Calibri" pitchFamily="34" charset="0"/>
              </a:rPr>
              <a:t>kansallista kieltä asioidessaan unionin viranomaisten kanssa. Suomessa tämä tarkoittaa ruotsia tai suomea. Virallisia kieliä on 23. EU on pyrkinyt tasoittamaan alueellisia kehityseroja ja poistamaan köyhyyttä, mikä parantaa köyhien alueiden toimintakykyä unionissa. Läheisyysperiaate velvoittaa tekemään päätökset niin lähellä kansalaista kuin mahdollista. Unionissa on myös alueiden komitea, joka varmistaa jäsenvaltioita pienempien alueiden äänen kuulumisen unionissa. Alueiden komiteaan voi perehtyä oppikirjasta s. 109-110.</a:t>
            </a:r>
          </a:p>
          <a:p>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5</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668344" y="260648"/>
            <a:ext cx="755650" cy="731838"/>
          </a:xfrm>
          <a:prstGeom prst="rect">
            <a:avLst/>
          </a:prstGeom>
          <a:noFill/>
          <a:ln w="9525">
            <a:noFill/>
            <a:miter lim="800000"/>
            <a:headEnd/>
            <a:tailEnd/>
          </a:ln>
        </p:spPr>
      </p:pic>
    </p:spTree>
  </p:cSld>
  <p:clrMapOvr>
    <a:masterClrMapping/>
  </p:clrMapOvr>
  <p:transition advTm="5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755576" y="1340768"/>
            <a:ext cx="7474024" cy="4968552"/>
          </a:xfrm>
        </p:spPr>
        <p:txBody>
          <a:bodyPr/>
          <a:lstStyle/>
          <a:p>
            <a:pPr lvl="0">
              <a:buNone/>
            </a:pPr>
            <a:r>
              <a:rPr lang="fi-FI" sz="2400" b="1" dirty="0" smtClean="0">
                <a:latin typeface="Calibri" pitchFamily="34" charset="0"/>
                <a:cs typeface="Calibri" pitchFamily="34" charset="0"/>
              </a:rPr>
              <a:t>EU:n alue ja rakennepolitiikka</a:t>
            </a:r>
            <a:endParaRPr lang="fi-FI" sz="2400" dirty="0" smtClean="0">
              <a:latin typeface="Calibri" pitchFamily="34" charset="0"/>
              <a:cs typeface="Calibri" pitchFamily="34" charset="0"/>
            </a:endParaRPr>
          </a:p>
          <a:p>
            <a:pPr>
              <a:buNone/>
            </a:pPr>
            <a:r>
              <a:rPr lang="fi-FI" sz="2400" b="1" dirty="0" smtClean="0">
                <a:latin typeface="Calibri" pitchFamily="34" charset="0"/>
                <a:cs typeface="Calibri" pitchFamily="34" charset="0"/>
              </a:rPr>
              <a:t>Tehtäviä s. 115</a:t>
            </a:r>
            <a:endParaRPr lang="fi-FI" sz="2400" dirty="0" smtClean="0">
              <a:latin typeface="Calibri" pitchFamily="34" charset="0"/>
              <a:cs typeface="Calibri" pitchFamily="34" charset="0"/>
            </a:endParaRPr>
          </a:p>
          <a:p>
            <a:pPr>
              <a:buNone/>
            </a:pPr>
            <a:r>
              <a:rPr lang="fi-FI" sz="2400" dirty="0" smtClean="0">
                <a:latin typeface="Calibri" pitchFamily="34" charset="0"/>
                <a:cs typeface="Calibri" pitchFamily="34" charset="0"/>
              </a:rPr>
              <a:t> </a:t>
            </a:r>
          </a:p>
          <a:p>
            <a:pPr lvl="0">
              <a:buNone/>
            </a:pPr>
            <a:r>
              <a:rPr lang="fi-FI" sz="2400" b="1" dirty="0" smtClean="0">
                <a:latin typeface="Calibri" pitchFamily="34" charset="0"/>
                <a:cs typeface="Calibri" pitchFamily="34" charset="0"/>
              </a:rPr>
              <a:t>1. Miksi lobbaaminen on välttämätön osa Euroopan aluepolitiikkaa?</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Paikallisia tarpeita voi välittää päätöksentekijöille vain ottamalla heihin yhteyttä. Lobbaaminen on vakiintunut käytäntö. Brysselissä on edustustoja, jotka välittävät tietoa omalta alueeltaan ja koettavat vaikuttaa päätöksentekoon.</a:t>
            </a:r>
          </a:p>
          <a:p>
            <a:pPr>
              <a:buNone/>
            </a:pPr>
            <a:endParaRPr lang="fi-FI" sz="2400" dirty="0" smtClean="0">
              <a:latin typeface="Calibri" pitchFamily="34" charset="0"/>
              <a:cs typeface="Calibri" pitchFamily="34" charset="0"/>
            </a:endParaRPr>
          </a:p>
          <a:p>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6</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683568" y="1556792"/>
            <a:ext cx="7546032" cy="5072608"/>
          </a:xfrm>
        </p:spPr>
        <p:txBody>
          <a:bodyPr/>
          <a:lstStyle/>
          <a:p>
            <a:pPr lvl="0">
              <a:buNone/>
            </a:pPr>
            <a:r>
              <a:rPr lang="fi-FI" sz="2400" b="1" dirty="0" smtClean="0">
                <a:latin typeface="Calibri" pitchFamily="34" charset="0"/>
                <a:cs typeface="Calibri" pitchFamily="34" charset="0"/>
              </a:rPr>
              <a:t>2. Millaista aluetukea Suomi on saanut ja millä perusteella?</a:t>
            </a:r>
          </a:p>
          <a:p>
            <a:pPr>
              <a:buNone/>
            </a:pPr>
            <a:r>
              <a:rPr lang="fi-FI" sz="2400" b="1"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Suomi on saanut Euroopan aluekehitysrahastolta ja sosiaalirahastolta varoja harvaan asuttujen alueiden kehittämiseen sekä rakennemuutoksista kärsivien Etelä-Suomen alueiden tukemiseen. Apua vastauksen laatimiseen opiskelija saa Vipuvoimaa EU:lta verkkosivuilta.</a:t>
            </a:r>
          </a:p>
          <a:p>
            <a:pPr>
              <a:buNone/>
            </a:pPr>
            <a:r>
              <a:rPr lang="fi-FI" sz="2400" dirty="0" smtClean="0">
                <a:latin typeface="Calibri" pitchFamily="34" charset="0"/>
                <a:cs typeface="Calibri" pitchFamily="34" charset="0"/>
              </a:rPr>
              <a:t> </a:t>
            </a:r>
          </a:p>
          <a:p>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7</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971600" y="1412776"/>
            <a:ext cx="7258000" cy="5216624"/>
          </a:xfrm>
        </p:spPr>
        <p:txBody>
          <a:bodyPr/>
          <a:lstStyle/>
          <a:p>
            <a:pPr lvl="0">
              <a:buNone/>
            </a:pPr>
            <a:r>
              <a:rPr lang="fi-FI" sz="2400" b="1" dirty="0" smtClean="0">
                <a:latin typeface="Calibri" pitchFamily="34" charset="0"/>
                <a:cs typeface="Calibri" pitchFamily="34" charset="0"/>
              </a:rPr>
              <a:t>3. Millaisen tuen arvioit olevan Suomen kannalta välttämättömin?</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Opiskelijan oma vastaus. Esimerkkejä: Maatalouden tukeminen, koska epäedullisten luonnonolojensa takia Suomi ei ole varsinaista Euroopan maataloustuotantoaluetta.</a:t>
            </a:r>
          </a:p>
          <a:p>
            <a:pPr>
              <a:buNone/>
            </a:pPr>
            <a:r>
              <a:rPr lang="fi-FI" sz="2400" dirty="0" smtClean="0">
                <a:latin typeface="Calibri" pitchFamily="34" charset="0"/>
                <a:cs typeface="Calibri" pitchFamily="34" charset="0"/>
              </a:rPr>
              <a:t> </a:t>
            </a:r>
          </a:p>
          <a:p>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8</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p:cNvSpPr>
            <a:spLocks noGrp="1"/>
          </p:cNvSpPr>
          <p:nvPr>
            <p:ph idx="4294967295"/>
          </p:nvPr>
        </p:nvSpPr>
        <p:spPr>
          <a:xfrm>
            <a:off x="539552" y="1700808"/>
            <a:ext cx="7690048" cy="4928592"/>
          </a:xfrm>
        </p:spPr>
        <p:txBody>
          <a:bodyPr/>
          <a:lstStyle/>
          <a:p>
            <a:pPr lvl="0">
              <a:buNone/>
            </a:pPr>
            <a:r>
              <a:rPr lang="fi-FI" sz="2400" b="1" dirty="0" smtClean="0">
                <a:latin typeface="Calibri" pitchFamily="34" charset="0"/>
                <a:cs typeface="Calibri" pitchFamily="34" charset="0"/>
              </a:rPr>
              <a:t>4. Etsi Euroopan unionin portaalista unionin tavoiteohjelmia ja selosta niiden sisältöä.</a:t>
            </a:r>
          </a:p>
          <a:p>
            <a:pPr>
              <a:buNone/>
            </a:pPr>
            <a:r>
              <a:rPr lang="fi-FI" sz="2400" dirty="0" smtClean="0">
                <a:latin typeface="Calibri" pitchFamily="34" charset="0"/>
                <a:cs typeface="Calibri" pitchFamily="34" charset="0"/>
              </a:rPr>
              <a:t> </a:t>
            </a:r>
          </a:p>
          <a:p>
            <a:pPr>
              <a:buNone/>
            </a:pPr>
            <a:r>
              <a:rPr lang="fi-FI" sz="2400" dirty="0" smtClean="0">
                <a:latin typeface="Calibri" pitchFamily="34" charset="0"/>
                <a:cs typeface="Calibri" pitchFamily="34" charset="0"/>
              </a:rPr>
              <a:t>Opiskelijan oma vastaus, jossa hän esittelee esimerkkejä rakenne- ja aluetuista EU:n alueelta.</a:t>
            </a:r>
          </a:p>
          <a:p>
            <a:endParaRPr lang="fi-FI" sz="2400"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1E2D9E65-AE6C-40B9-BDC0-07FA9F28E65B}" type="slidenum">
              <a:rPr lang="fi-FI" smtClean="0"/>
              <a:pPr/>
              <a:t>9</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theme/theme1.xml><?xml version="1.0" encoding="utf-8"?>
<a:theme xmlns:a="http://schemas.openxmlformats.org/drawingml/2006/main" name="KANSALAINEN_eur_opo_pohja1">
  <a:themeElements>
    <a:clrScheme name="Mukautettu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7071"/>
      </a:hlink>
      <a:folHlink>
        <a:srgbClr val="006666"/>
      </a:folHlink>
    </a:clrScheme>
    <a:fontScheme name="Oletusrakenn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letusraken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letusraken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letusraken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letusraken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letusraken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letusraken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letusraken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letusraken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letusraken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letusraken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letusraken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letusraken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KANSALAINEN_eur_opo_pohja1</Template>
  <TotalTime>28</TotalTime>
  <Words>530</Words>
  <Application>Microsoft Office PowerPoint</Application>
  <PresentationFormat>Näytössä katseltava diaesitys (4:3)</PresentationFormat>
  <Paragraphs>96</Paragraphs>
  <Slides>16</Slides>
  <Notes>0</Notes>
  <HiddenSlides>0</HiddenSlides>
  <MMClips>0</MMClips>
  <ScaleCrop>false</ScaleCrop>
  <HeadingPairs>
    <vt:vector size="4" baseType="variant">
      <vt:variant>
        <vt:lpstr>Teema</vt:lpstr>
      </vt:variant>
      <vt:variant>
        <vt:i4>1</vt:i4>
      </vt:variant>
      <vt:variant>
        <vt:lpstr>Dian otsikot</vt:lpstr>
      </vt:variant>
      <vt:variant>
        <vt:i4>16</vt:i4>
      </vt:variant>
    </vt:vector>
  </HeadingPairs>
  <TitlesOfParts>
    <vt:vector size="17" baseType="lpstr">
      <vt:lpstr>KANSALAINEN_eur_opo_pohja1</vt:lpstr>
      <vt:lpstr>IV Alueiden Eurooppa Oppikirjan tehtävien vastaukset</vt:lpstr>
      <vt:lpstr>Dia 2</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 Alueiden Eurooppa Oppikirjan tehtävien vastaukset</dc:title>
  <dc:creator>Kaisa</dc:creator>
  <cp:lastModifiedBy>Kaisa</cp:lastModifiedBy>
  <cp:revision>6</cp:revision>
  <dcterms:created xsi:type="dcterms:W3CDTF">2011-06-22T11:37:52Z</dcterms:created>
  <dcterms:modified xsi:type="dcterms:W3CDTF">2011-08-05T13:10:35Z</dcterms:modified>
</cp:coreProperties>
</file>